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93" r:id="rId6"/>
    <p:sldId id="289" r:id="rId7"/>
    <p:sldId id="294" r:id="rId8"/>
    <p:sldId id="292" r:id="rId9"/>
    <p:sldId id="295" r:id="rId10"/>
    <p:sldId id="296" r:id="rId11"/>
    <p:sldId id="297" r:id="rId12"/>
    <p:sldId id="299" r:id="rId13"/>
    <p:sldId id="301" r:id="rId14"/>
    <p:sldId id="298" r:id="rId15"/>
    <p:sldId id="300" r:id="rId16"/>
    <p:sldId id="304" r:id="rId17"/>
    <p:sldId id="302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63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365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8C0C-84AB-4A02-9E07-AF1B92D24A9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77B763-DE3F-61F6-99AF-E63D80DA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E1F243-D6CB-1598-7B32-C7BC5BAFEF2C}"/>
              </a:ext>
            </a:extLst>
          </p:cNvPr>
          <p:cNvSpPr txBox="1"/>
          <p:nvPr/>
        </p:nvSpPr>
        <p:spPr>
          <a:xfrm>
            <a:off x="1751484" y="692696"/>
            <a:ext cx="5641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Нижневартовска детский сад №17 «Ладушки»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EC8C22-4C4C-FA06-BA6E-79362571E9E0}"/>
              </a:ext>
            </a:extLst>
          </p:cNvPr>
          <p:cNvSpPr txBox="1"/>
          <p:nvPr/>
        </p:nvSpPr>
        <p:spPr>
          <a:xfrm>
            <a:off x="2627784" y="2276872"/>
            <a:ext cx="4614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педагогов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0A4793-3E6E-4FAC-2DB3-C9209CFBC627}"/>
              </a:ext>
            </a:extLst>
          </p:cNvPr>
          <p:cNvSpPr txBox="1"/>
          <p:nvPr/>
        </p:nvSpPr>
        <p:spPr>
          <a:xfrm>
            <a:off x="1760766" y="3167390"/>
            <a:ext cx="5766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A6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обучению грамоте»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0805E8-362C-BCC3-08EF-C3D8B9153517}"/>
              </a:ext>
            </a:extLst>
          </p:cNvPr>
          <p:cNvSpPr txBox="1"/>
          <p:nvPr/>
        </p:nvSpPr>
        <p:spPr>
          <a:xfrm>
            <a:off x="5148064" y="4653136"/>
            <a:ext cx="3188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Зайцева Е.И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7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B5981D-BA4A-F94E-1911-25381972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6BE90D-254E-DA95-34B4-A0B87DC99705}"/>
              </a:ext>
            </a:extLst>
          </p:cNvPr>
          <p:cNvSpPr txBox="1"/>
          <p:nvPr/>
        </p:nvSpPr>
        <p:spPr>
          <a:xfrm>
            <a:off x="899592" y="1556792"/>
            <a:ext cx="79928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над гласными звуками: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Выделение данного звука среди других звуков а, у, и, а, а, о (с показом артикуляции, позднее без показа);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Выделение данного звука из ряда слогов (ом, ум,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ан, ас);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Выделение данного звука среди слов (обруч, астра, аист, Аня, ирис);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Выделение слов из текста на заданный звук. (Аня с Аликом гуляли в саду, астры собирали).</a:t>
            </a:r>
          </a:p>
        </p:txBody>
      </p:sp>
    </p:spTree>
    <p:extLst>
      <p:ext uri="{BB962C8B-B14F-4D97-AF65-F5344CB8AC3E}">
        <p14:creationId xmlns="" xmlns:p14="http://schemas.microsoft.com/office/powerpoint/2010/main" val="8804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EEDAF5-7351-457F-1AA1-1CB57C57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1F0431-F4AD-E7ED-1BC4-B444BB37F81C}"/>
              </a:ext>
            </a:extLst>
          </p:cNvPr>
          <p:cNvSpPr txBox="1"/>
          <p:nvPr/>
        </p:nvSpPr>
        <p:spPr>
          <a:xfrm>
            <a:off x="1403648" y="764704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ведется работа над позицией звука в слове: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F2EC035-F25E-B358-05C8-1A5998D8E7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1700808" cy="1700808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3F2C8B8-7E5A-99FB-305A-FA6643671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167148"/>
              </p:ext>
            </p:extLst>
          </p:nvPr>
        </p:nvGraphicFramePr>
        <p:xfrm>
          <a:off x="1043609" y="3626686"/>
          <a:ext cx="1700808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36">
                  <a:extLst>
                    <a:ext uri="{9D8B030D-6E8A-4147-A177-3AD203B41FA5}">
                      <a16:colId xmlns="" xmlns:a16="http://schemas.microsoft.com/office/drawing/2014/main" val="1071809528"/>
                    </a:ext>
                  </a:extLst>
                </a:gridCol>
                <a:gridCol w="566936">
                  <a:extLst>
                    <a:ext uri="{9D8B030D-6E8A-4147-A177-3AD203B41FA5}">
                      <a16:colId xmlns="" xmlns:a16="http://schemas.microsoft.com/office/drawing/2014/main" val="2334773066"/>
                    </a:ext>
                  </a:extLst>
                </a:gridCol>
                <a:gridCol w="566936">
                  <a:extLst>
                    <a:ext uri="{9D8B030D-6E8A-4147-A177-3AD203B41FA5}">
                      <a16:colId xmlns="" xmlns:a16="http://schemas.microsoft.com/office/drawing/2014/main" val="283414363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186061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85F2F29-5296-C4A3-7A03-4B002171AB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8128" y="1569095"/>
            <a:ext cx="2267744" cy="1700808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594238C6-D3A2-19D6-FC64-10F0BD3DD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5380163"/>
              </p:ext>
            </p:extLst>
          </p:nvPr>
        </p:nvGraphicFramePr>
        <p:xfrm>
          <a:off x="3816130" y="3626686"/>
          <a:ext cx="1700808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36">
                  <a:extLst>
                    <a:ext uri="{9D8B030D-6E8A-4147-A177-3AD203B41FA5}">
                      <a16:colId xmlns="" xmlns:a16="http://schemas.microsoft.com/office/drawing/2014/main" val="798196608"/>
                    </a:ext>
                  </a:extLst>
                </a:gridCol>
                <a:gridCol w="566936">
                  <a:extLst>
                    <a:ext uri="{9D8B030D-6E8A-4147-A177-3AD203B41FA5}">
                      <a16:colId xmlns="" xmlns:a16="http://schemas.microsoft.com/office/drawing/2014/main" val="2568733533"/>
                    </a:ext>
                  </a:extLst>
                </a:gridCol>
                <a:gridCol w="566936">
                  <a:extLst>
                    <a:ext uri="{9D8B030D-6E8A-4147-A177-3AD203B41FA5}">
                      <a16:colId xmlns="" xmlns:a16="http://schemas.microsoft.com/office/drawing/2014/main" val="2373034065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240875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011751-6A79-B85C-0240-9742C7E17B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030" y="1535088"/>
            <a:ext cx="2267744" cy="1734815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FE0338D-77CC-D0CF-08DD-71DECCCE7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5127528"/>
              </p:ext>
            </p:extLst>
          </p:nvPr>
        </p:nvGraphicFramePr>
        <p:xfrm>
          <a:off x="6407375" y="3601286"/>
          <a:ext cx="1837032" cy="39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4">
                  <a:extLst>
                    <a:ext uri="{9D8B030D-6E8A-4147-A177-3AD203B41FA5}">
                      <a16:colId xmlns="" xmlns:a16="http://schemas.microsoft.com/office/drawing/2014/main" val="2744342443"/>
                    </a:ext>
                  </a:extLst>
                </a:gridCol>
                <a:gridCol w="612344">
                  <a:extLst>
                    <a:ext uri="{9D8B030D-6E8A-4147-A177-3AD203B41FA5}">
                      <a16:colId xmlns="" xmlns:a16="http://schemas.microsoft.com/office/drawing/2014/main" val="2405300489"/>
                    </a:ext>
                  </a:extLst>
                </a:gridCol>
                <a:gridCol w="612344">
                  <a:extLst>
                    <a:ext uri="{9D8B030D-6E8A-4147-A177-3AD203B41FA5}">
                      <a16:colId xmlns="" xmlns:a16="http://schemas.microsoft.com/office/drawing/2014/main" val="781036048"/>
                    </a:ext>
                  </a:extLst>
                </a:gridCol>
              </a:tblGrid>
              <a:tr h="3947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938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2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EEDAF5-7351-457F-1AA1-1CB57C57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7106BC-3B41-53F2-FB9D-C45D3276D09C}"/>
              </a:ext>
            </a:extLst>
          </p:cNvPr>
          <p:cNvSpPr txBox="1"/>
          <p:nvPr/>
        </p:nvSpPr>
        <p:spPr>
          <a:xfrm>
            <a:off x="714316" y="571480"/>
            <a:ext cx="842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Порядок работы над согласными звуками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Букву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 как звук.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4771" r="579" b="11942"/>
          <a:stretch>
            <a:fillRect/>
          </a:stretch>
        </p:blipFill>
        <p:spPr bwMode="auto">
          <a:xfrm>
            <a:off x="5500694" y="3571876"/>
            <a:ext cx="24072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1928802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твердые согласные: [ж] [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[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мягкие согласные: [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[ч] [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Ъ Ь  звук не обозначают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EEDAF5-7351-457F-1AA1-1CB57C57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000108"/>
            <a:ext cx="87220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знакомстве с согласными работ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звуковому анализу слов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 начинать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с обратных слогов, имеющих значение (ум, он,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ан);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прямые слоги, также имеющие значение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на, но);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односложные слова без стечения согласных (дом, дым, кот);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двусложные слова с прямыми открытыми словами (кино, вата, духи);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односложные со стечением согласных (стол, крот, мост);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двусложные со стечением (скала);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трёхсложные с прямыми открытыми слогами (малина).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EEDAF5-7351-457F-1AA1-1CB57C57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565D4B-91BD-AE66-F52D-4A971FAA9227}"/>
              </a:ext>
            </a:extLst>
          </p:cNvPr>
          <p:cNvSpPr txBox="1"/>
          <p:nvPr/>
        </p:nvSpPr>
        <p:spPr>
          <a:xfrm>
            <a:off x="3286808" y="261501"/>
            <a:ext cx="25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220C5E-7D48-A153-362B-E447ADF077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707" y="1018989"/>
            <a:ext cx="2994138" cy="263484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2A3488D2-5C12-E25E-75F3-AE591548F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6319122"/>
              </p:ext>
            </p:extLst>
          </p:nvPr>
        </p:nvGraphicFramePr>
        <p:xfrm>
          <a:off x="2903984" y="4077072"/>
          <a:ext cx="599728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>
                  <a:extLst>
                    <a:ext uri="{9D8B030D-6E8A-4147-A177-3AD203B41FA5}">
                      <a16:colId xmlns="" xmlns:a16="http://schemas.microsoft.com/office/drawing/2014/main" val="1011128843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08077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25556667-B62F-71BD-5ADA-3BB64336A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2385817"/>
              </p:ext>
            </p:extLst>
          </p:nvPr>
        </p:nvGraphicFramePr>
        <p:xfrm>
          <a:off x="3503712" y="4077072"/>
          <a:ext cx="576064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386905799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150998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2E276FF4-1912-F4B5-3F60-651462032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1503446"/>
              </p:ext>
            </p:extLst>
          </p:nvPr>
        </p:nvGraphicFramePr>
        <p:xfrm>
          <a:off x="4079776" y="4077072"/>
          <a:ext cx="576064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960853367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429789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256E9E78-EB20-3C7B-AE64-3F54A39F8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8494177"/>
              </p:ext>
            </p:extLst>
          </p:nvPr>
        </p:nvGraphicFramePr>
        <p:xfrm>
          <a:off x="4655840" y="4077072"/>
          <a:ext cx="576064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1139573631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305301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8DFB2374-4C5A-5AED-673A-0C5082A03786}"/>
              </a:ext>
            </a:extLst>
          </p:cNvPr>
          <p:cNvCxnSpPr/>
          <p:nvPr/>
        </p:nvCxnSpPr>
        <p:spPr>
          <a:xfrm>
            <a:off x="2903984" y="5301208"/>
            <a:ext cx="23279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00E1A11-0A8F-05C3-BAF7-16CE71B5A7E3}"/>
              </a:ext>
            </a:extLst>
          </p:cNvPr>
          <p:cNvCxnSpPr/>
          <p:nvPr/>
        </p:nvCxnSpPr>
        <p:spPr>
          <a:xfrm>
            <a:off x="4079776" y="5085184"/>
            <a:ext cx="0" cy="432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0AE7C6A7-508E-0C02-47FD-8957A9BFF868}"/>
              </a:ext>
            </a:extLst>
          </p:cNvPr>
          <p:cNvSpPr/>
          <p:nvPr/>
        </p:nvSpPr>
        <p:spPr>
          <a:xfrm>
            <a:off x="3227517" y="5085031"/>
            <a:ext cx="276195" cy="2160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ED98B22-8246-1E35-23A0-A9847B94D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708" y="5080008"/>
            <a:ext cx="274344" cy="219475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92EE677-F06E-EB12-6B74-8FDDCBADB527}"/>
              </a:ext>
            </a:extLst>
          </p:cNvPr>
          <p:cNvCxnSpPr/>
          <p:nvPr/>
        </p:nvCxnSpPr>
        <p:spPr>
          <a:xfrm flipH="1">
            <a:off x="4700917" y="4740920"/>
            <a:ext cx="125135" cy="282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6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9D7B3D-FEC8-6079-851B-D56155FE2B53}"/>
              </a:ext>
            </a:extLst>
          </p:cNvPr>
          <p:cNvSpPr txBox="1"/>
          <p:nvPr/>
        </p:nvSpPr>
        <p:spPr>
          <a:xfrm>
            <a:off x="2411760" y="404664"/>
            <a:ext cx="466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буквами</a:t>
            </a: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6143636" y="928670"/>
            <a:ext cx="2128848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А</a:t>
            </a:r>
            <a:endParaRPr lang="ru-RU" sz="9600" kern="10" spc="0" dirty="0">
              <a:ln w="762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 flipH="1">
            <a:off x="6429388" y="1142984"/>
            <a:ext cx="604815" cy="207170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7358082" y="1142985"/>
            <a:ext cx="571504" cy="192882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V="1">
            <a:off x="6715141" y="2623179"/>
            <a:ext cx="1071569" cy="457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156" t="17361" r="35547" b="12500"/>
          <a:stretch>
            <a:fillRect/>
          </a:stretch>
        </p:blipFill>
        <p:spPr bwMode="auto">
          <a:xfrm>
            <a:off x="642910" y="857232"/>
            <a:ext cx="270544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9062" t="12500" r="40235" b="65278"/>
          <a:stretch>
            <a:fillRect/>
          </a:stretch>
        </p:blipFill>
        <p:spPr bwMode="auto">
          <a:xfrm>
            <a:off x="428596" y="4473592"/>
            <a:ext cx="3357618" cy="20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324" t="1227" r="23006" b="-615"/>
          <a:stretch>
            <a:fillRect/>
          </a:stretch>
        </p:blipFill>
        <p:spPr bwMode="auto">
          <a:xfrm>
            <a:off x="5357818" y="500042"/>
            <a:ext cx="2143139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3245" t="12298" r="17602" b="11919"/>
          <a:stretch>
            <a:fillRect/>
          </a:stretch>
        </p:blipFill>
        <p:spPr bwMode="auto">
          <a:xfrm>
            <a:off x="5072066" y="3643314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0961" t="8062" r="25830" b="9706"/>
          <a:stretch>
            <a:fillRect/>
          </a:stretch>
        </p:blipFill>
        <p:spPr bwMode="auto">
          <a:xfrm>
            <a:off x="1643042" y="3429000"/>
            <a:ext cx="20170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984" t="11805" r="34375" b="6944"/>
          <a:stretch>
            <a:fillRect/>
          </a:stretch>
        </p:blipFill>
        <p:spPr bwMode="auto">
          <a:xfrm>
            <a:off x="785786" y="714356"/>
            <a:ext cx="36103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4375" t="13194" r="34765" b="5555"/>
          <a:stretch>
            <a:fillRect/>
          </a:stretch>
        </p:blipFill>
        <p:spPr bwMode="auto">
          <a:xfrm>
            <a:off x="5000628" y="928670"/>
            <a:ext cx="366593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EEDAF5-7351-457F-1AA1-1CB57C57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000108"/>
            <a:ext cx="415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1357298"/>
            <a:ext cx="75009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грамоте - ответственный период в жизни ребенка. И то, насколько благополучно он будет проходить, во многом зависит от вас, вашего терпения, доброжелательности. Пусть он от занятия к занятию чувствует свой успех, делает какие-то маленькие "открытия" для себя и с радостью идет на каждое занятие.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81F2D1-D4FC-3A4B-5B04-ED8243EB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722A1D-E884-02D4-9873-83887A7FCE1D}"/>
              </a:ext>
            </a:extLst>
          </p:cNvPr>
          <p:cNvSpPr txBox="1"/>
          <p:nvPr/>
        </p:nvSpPr>
        <p:spPr>
          <a:xfrm>
            <a:off x="2771800" y="332656"/>
            <a:ext cx="4614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обучению грамоте»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13BF079-889D-DF7F-51D2-C346E329516C}"/>
              </a:ext>
            </a:extLst>
          </p:cNvPr>
          <p:cNvSpPr txBox="1"/>
          <p:nvPr/>
        </p:nvSpPr>
        <p:spPr>
          <a:xfrm>
            <a:off x="971600" y="1124744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базовые правила чтения и написания текстов на некотором языке.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овладение умением читать и писать тексты,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 свои мысли в письменной форме, понимать при чтении не только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отдельных слов и предложений, но и смысл текста, т.е. овладение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речью.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015745-921C-23C6-C810-9347A638A2D6}"/>
              </a:ext>
            </a:extLst>
          </p:cNvPr>
          <p:cNvSpPr txBox="1"/>
          <p:nvPr/>
        </p:nvSpPr>
        <p:spPr>
          <a:xfrm>
            <a:off x="983308" y="3058992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грамоте в детском саду осуществляется аналитико-синтетическим методом.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DBC771-25DD-BCF9-B415-0A40CA1D69F9}"/>
              </a:ext>
            </a:extLst>
          </p:cNvPr>
          <p:cNvSpPr txBox="1"/>
          <p:nvPr/>
        </p:nvSpPr>
        <p:spPr>
          <a:xfrm>
            <a:off x="971104" y="3885245"/>
            <a:ext cx="7561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является профилактикой (предупреждением) дислексии и дисграфии.</a:t>
            </a:r>
          </a:p>
        </p:txBody>
      </p:sp>
    </p:spTree>
    <p:extLst>
      <p:ext uri="{BB962C8B-B14F-4D97-AF65-F5344CB8AC3E}">
        <p14:creationId xmlns="" xmlns:p14="http://schemas.microsoft.com/office/powerpoint/2010/main" val="42026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28E7F2-7779-CDAB-8C9C-C8CB0490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68CA4C-D767-98F7-A95F-822C0C2797A8}"/>
              </a:ext>
            </a:extLst>
          </p:cNvPr>
          <p:cNvSpPr txBox="1"/>
          <p:nvPr/>
        </p:nvSpPr>
        <p:spPr>
          <a:xfrm>
            <a:off x="1357290" y="764704"/>
            <a:ext cx="695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грамоте состоит из следующих компонентов: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2DC448-59F4-0D17-970A-D22236F54059}"/>
              </a:ext>
            </a:extLst>
          </p:cNvPr>
          <p:cNvSpPr txBox="1"/>
          <p:nvPr/>
        </p:nvSpPr>
        <p:spPr>
          <a:xfrm>
            <a:off x="323528" y="1412776"/>
            <a:ext cx="84969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звуковой стороны речи, т.е. ребенок должен владеть правильным, чётким произношением звуков всех фонематических групп свистящих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с,з,ц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шипящих (ш, ж),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(ч, щ),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(л, р);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фонематических процессов, т.е. умение слышать, различать и дифференцировать звуки родного языка, выделять опознавательные признаки гласных и согласных звуков, звонких и глухих согласных звуков;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•Готовность к звукобуквенному анализу и синтезу, т.е. умение выделять начальный гласный из состава слова; делать анализ гласных звуков; анализ обратных слогов; слышать и выделять первый и последний согласный звук в слове. Знакомство детей с терминами: "звук", "слог", "слово", "предложение", звуки гласные, согласные, твердые, мягкие, глухие, звонкие. Формировать умение работать со схемой слова, разрезной азбукой и владеть навыками слогового чтения.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13003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28E7F2-7779-CDAB-8C9C-C8CB0490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92661E-9221-EA90-C311-F9660F35EE9F}"/>
              </a:ext>
            </a:extLst>
          </p:cNvPr>
          <p:cNvSpPr txBox="1"/>
          <p:nvPr/>
        </p:nvSpPr>
        <p:spPr>
          <a:xfrm>
            <a:off x="539552" y="692696"/>
            <a:ext cx="84969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реализуемые в процессе подготовки к обучению грамоте в соответствии с ФГОС и ФОП: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знакомить детей с понятиями «звук», «слог», «слово», «предложение»;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знакомить дошкольников с основными свойствами фонематического (звукового) строения слова;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знакомить детей с моделями (схемами) слов и предложений, специальными символами для обозначения звуков;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детей называть и подбирать слова, обозначающие названия предметов, действий, признаков предмета;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детей   сравнивать звуки по их качественным характеристикам (гласные, твердые и мягкие согласные, глухие и звонкие согласные), сопоставлять слова по звуковому составу;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детей слоговому членению слов, выделению слогов из слова, постановке ударения в словах, определению ударного слога;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  различать в предложении слова на слух, определять их количество и последовательность, составлять предложения, в том числе и с заданным количеством слов.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4941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8BFBC6-B042-7FCA-5CB1-9AAE3EDA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889A3E-2D24-41D8-C85E-A15F1186ED31}"/>
              </a:ext>
            </a:extLst>
          </p:cNvPr>
          <p:cNvSpPr txBox="1"/>
          <p:nvPr/>
        </p:nvSpPr>
        <p:spPr>
          <a:xfrm>
            <a:off x="2771800" y="476672"/>
            <a:ext cx="466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по обучению грамоте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8D46CA-BFEC-F567-9394-D92F06A9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072718"/>
            <a:ext cx="3744416" cy="499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784DB8-401C-502A-AACE-49962377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47" y="1476276"/>
            <a:ext cx="1798476" cy="1012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6288BB-436E-E3BC-A504-7431FABB2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476276"/>
            <a:ext cx="1944793" cy="1012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F5632B-AC0F-B2E9-44A9-A6E872EFD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354" y="2172870"/>
            <a:ext cx="725487" cy="944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591A9D-98A8-BCB9-ACCF-043403046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040" y="2228682"/>
            <a:ext cx="725487" cy="944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2404D9-3B99-CDF6-E858-22645F185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013" y="2216489"/>
            <a:ext cx="707197" cy="9571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031AD3C-56C0-F886-B8BE-7F7121C75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617" y="2160677"/>
            <a:ext cx="707197" cy="957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BBA3FE2-6D24-5BBB-2551-CF849228D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71" y="3177017"/>
            <a:ext cx="1466939" cy="14669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777F0B6-17D9-3E7F-822A-D045DE0610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431" y="3202699"/>
            <a:ext cx="2072820" cy="11095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EA1E62F-149E-F20F-FCA5-B34C3EAE6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6882" y="3228513"/>
            <a:ext cx="1725318" cy="14082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8EC2D35-B13E-223C-61EB-5939B4AE72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1987" y="3308684"/>
            <a:ext cx="2121592" cy="14082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53AD25B-F072-25B6-4DD4-20DA420C3F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166" y="5044449"/>
            <a:ext cx="2147358" cy="11728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F312EC1-74E4-7DAE-30F8-C73F3C805D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5701" y="5028921"/>
            <a:ext cx="2381252" cy="1172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9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0BD3B5-1C4B-E61C-4710-54043430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16B0B2-D0A5-1866-23BC-C7A995F71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76672"/>
            <a:ext cx="4572396" cy="4999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15CA198-6B02-2288-9005-48B8DEF8E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382709"/>
            <a:ext cx="2206943" cy="3273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14351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А О У Ы И 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1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B5981D-BA4A-F94E-1911-25381972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D9AC411-15FA-D603-629C-97C549424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508000"/>
            <a:ext cx="4536504" cy="5832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E58828-9904-31BB-CB35-90F0A9E99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47" y="1258637"/>
            <a:ext cx="3304145" cy="3754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97476D-01F8-07A5-B1E7-C3E5A3FBA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5191906"/>
            <a:ext cx="5681964" cy="841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9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B96228-5BCA-E211-6E2B-5C35641A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5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B5981D-BA4A-F94E-1911-25381972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50D929-B44B-B14E-F1B4-0421A1816602}"/>
              </a:ext>
            </a:extLst>
          </p:cNvPr>
          <p:cNvSpPr txBox="1"/>
          <p:nvPr/>
        </p:nvSpPr>
        <p:spPr>
          <a:xfrm>
            <a:off x="3995936" y="476672"/>
            <a:ext cx="15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A17B7-C4AE-2486-3D1B-A7303DB2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3142701" cy="20840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BFC7D7-4198-07DA-971A-AF00B9ED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77" y="1657442"/>
            <a:ext cx="315211" cy="9518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6A816A-F96D-C5D9-4631-B68B6C795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870" y="2248297"/>
            <a:ext cx="938865" cy="335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5E6D9A-297A-2805-42E9-27B22D0F9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186" y="2260998"/>
            <a:ext cx="938865" cy="335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42B748-1217-63B0-EFD3-8F5CD98D9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2273946"/>
            <a:ext cx="938865" cy="3353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1B4A714-774F-3C04-A899-4F3562B59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850" y="2519592"/>
            <a:ext cx="170703" cy="1280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054B8F2-0F41-B1DB-E4EA-FC618B9AE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501008"/>
            <a:ext cx="1896020" cy="25300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EBE340C-C584-8728-6D46-23029E7A9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459" y="4538443"/>
            <a:ext cx="310923" cy="9388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787C40-8D74-404D-0B56-F02A3A921A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486" y="5139706"/>
            <a:ext cx="938865" cy="3292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5050EE7-2548-0902-0E22-9B9510C27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727" y="5139706"/>
            <a:ext cx="938865" cy="3292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576182B-806D-4F8D-3CE8-B86661296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491" y="5148095"/>
            <a:ext cx="938865" cy="329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416B5D1-E4BF-C4B0-CCFF-2CA40BB96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963" y="5139706"/>
            <a:ext cx="938865" cy="3292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0B552A0-5370-5B4A-4CCB-7AC93A2FF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950" y="5320502"/>
            <a:ext cx="209073" cy="156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502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:  «Обучение грамоте. Звуковой анализ слов»</dc:title>
  <dc:creator>саня</dc:creator>
  <cp:lastModifiedBy>User2</cp:lastModifiedBy>
  <cp:revision>88</cp:revision>
  <dcterms:created xsi:type="dcterms:W3CDTF">2014-12-11T18:37:10Z</dcterms:created>
  <dcterms:modified xsi:type="dcterms:W3CDTF">2023-10-24T06:45:15Z</dcterms:modified>
</cp:coreProperties>
</file>